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8" r:id="rId3"/>
    <p:sldId id="257" r:id="rId4"/>
    <p:sldId id="259" r:id="rId5"/>
    <p:sldId id="261" r:id="rId6"/>
    <p:sldId id="338" r:id="rId7"/>
    <p:sldId id="260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46" r:id="rId22"/>
    <p:sldId id="276" r:id="rId23"/>
    <p:sldId id="277" r:id="rId24"/>
    <p:sldId id="278" r:id="rId25"/>
    <p:sldId id="275" r:id="rId26"/>
    <p:sldId id="279" r:id="rId27"/>
    <p:sldId id="280" r:id="rId28"/>
    <p:sldId id="281" r:id="rId29"/>
    <p:sldId id="282" r:id="rId30"/>
    <p:sldId id="287" r:id="rId31"/>
    <p:sldId id="288" r:id="rId32"/>
    <p:sldId id="289" r:id="rId33"/>
    <p:sldId id="291" r:id="rId34"/>
    <p:sldId id="283" r:id="rId35"/>
    <p:sldId id="284" r:id="rId36"/>
    <p:sldId id="285" r:id="rId37"/>
    <p:sldId id="286" r:id="rId38"/>
    <p:sldId id="290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2" r:id="rId59"/>
    <p:sldId id="311" r:id="rId60"/>
    <p:sldId id="313" r:id="rId61"/>
    <p:sldId id="315" r:id="rId62"/>
    <p:sldId id="320" r:id="rId63"/>
    <p:sldId id="321" r:id="rId64"/>
    <p:sldId id="316" r:id="rId65"/>
    <p:sldId id="317" r:id="rId66"/>
    <p:sldId id="319" r:id="rId67"/>
    <p:sldId id="314" r:id="rId68"/>
    <p:sldId id="322" r:id="rId69"/>
    <p:sldId id="323" r:id="rId70"/>
    <p:sldId id="324" r:id="rId71"/>
    <p:sldId id="325" r:id="rId72"/>
    <p:sldId id="328" r:id="rId73"/>
    <p:sldId id="329" r:id="rId74"/>
    <p:sldId id="327" r:id="rId75"/>
    <p:sldId id="326" r:id="rId76"/>
    <p:sldId id="330" r:id="rId77"/>
    <p:sldId id="331" r:id="rId78"/>
    <p:sldId id="333" r:id="rId79"/>
    <p:sldId id="334" r:id="rId80"/>
    <p:sldId id="335" r:id="rId81"/>
    <p:sldId id="336" r:id="rId82"/>
    <p:sldId id="337" r:id="rId83"/>
    <p:sldId id="339" r:id="rId84"/>
    <p:sldId id="343" r:id="rId85"/>
    <p:sldId id="340" r:id="rId86"/>
    <p:sldId id="342" r:id="rId87"/>
    <p:sldId id="344" r:id="rId88"/>
    <p:sldId id="345" r:id="rId89"/>
    <p:sldId id="341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095" autoAdjust="0"/>
  </p:normalViewPr>
  <p:slideViewPr>
    <p:cSldViewPr snapToGrid="0">
      <p:cViewPr varScale="1">
        <p:scale>
          <a:sx n="81" d="100"/>
          <a:sy n="81" d="100"/>
        </p:scale>
        <p:origin x="108" y="68"/>
      </p:cViewPr>
      <p:guideLst/>
    </p:cSldViewPr>
  </p:slideViewPr>
  <p:outlineViewPr>
    <p:cViewPr>
      <p:scale>
        <a:sx n="33" d="100"/>
        <a:sy n="33" d="100"/>
      </p:scale>
      <p:origin x="0" y="-232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WDUzJg9EoxUi7FMrQL8jGJRQeunNZcCO" TargetMode="External"/><Relationship Id="rId2" Type="http://schemas.openxmlformats.org/officeDocument/2006/relationships/hyperlink" Target="https://www.dropbox.com/s/znmjrtlae6vt4zi/employees.sql?dl=0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mysql.com/doc/refman/8.0/en/window-function-descriptions.html#function_nth-value" TargetMode="External"/><Relationship Id="rId3" Type="http://schemas.openxmlformats.org/officeDocument/2006/relationships/hyperlink" Target="https://dev.mysql.com/doc/refman/8.0/en/window-function-descriptions.html#function_dense-rank" TargetMode="External"/><Relationship Id="rId7" Type="http://schemas.openxmlformats.org/officeDocument/2006/relationships/hyperlink" Target="https://dev.mysql.com/doc/refman/8.0/en/window-function-descriptions.html#function_lead" TargetMode="External"/><Relationship Id="rId12" Type="http://schemas.openxmlformats.org/officeDocument/2006/relationships/hyperlink" Target="https://dev.mysql.com/doc/refman/8.0/en/window-function-descriptions.html#function_row-number" TargetMode="External"/><Relationship Id="rId2" Type="http://schemas.openxmlformats.org/officeDocument/2006/relationships/hyperlink" Target="https://dev.mysql.com/doc/refman/8.0/en/window-function-descriptions.html#function_cume-di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mysql.com/doc/refman/8.0/en/window-function-descriptions.html#function_last-value" TargetMode="External"/><Relationship Id="rId11" Type="http://schemas.openxmlformats.org/officeDocument/2006/relationships/hyperlink" Target="https://dev.mysql.com/doc/refman/8.0/en/window-function-descriptions.html#function_rank" TargetMode="External"/><Relationship Id="rId5" Type="http://schemas.openxmlformats.org/officeDocument/2006/relationships/hyperlink" Target="https://dev.mysql.com/doc/refman/8.0/en/window-function-descriptions.html#function_lag" TargetMode="External"/><Relationship Id="rId10" Type="http://schemas.openxmlformats.org/officeDocument/2006/relationships/hyperlink" Target="https://dev.mysql.com/doc/refman/8.0/en/window-function-descriptions.html#function_percent-rank" TargetMode="External"/><Relationship Id="rId4" Type="http://schemas.openxmlformats.org/officeDocument/2006/relationships/hyperlink" Target="https://dev.mysql.com/doc/refman/8.0/en/window-function-descriptions.html#function_first-value" TargetMode="External"/><Relationship Id="rId9" Type="http://schemas.openxmlformats.org/officeDocument/2006/relationships/hyperlink" Target="https://dev.mysql.com/doc/refman/8.0/en/window-function-descriptions.html#function_ntile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window-function-descriptions.html" TargetMode="External"/><Relationship Id="rId2" Type="http://schemas.openxmlformats.org/officeDocument/2006/relationships/hyperlink" Target="https://codingsight.com/methods-to-rank-rows-in-sql-server-rownumber-rank-denserank-and-ntile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7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Select all people from the “employees” table whose first name is “Elvis”.</a:t>
            </a:r>
          </a:p>
        </p:txBody>
      </p:sp>
    </p:spTree>
    <p:extLst>
      <p:ext uri="{BB962C8B-B14F-4D97-AF65-F5344CB8AC3E}">
        <p14:creationId xmlns:p14="http://schemas.microsoft.com/office/powerpoint/2010/main" val="279158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Select all people from the “employees” table whose first name is “Elvis”.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631" y="2195512"/>
            <a:ext cx="7391400" cy="37623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41774" y="2043485"/>
            <a:ext cx="1956021" cy="4850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6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- exercise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Retrieve a list with all female employees whose first name is Kellie. </a:t>
            </a:r>
          </a:p>
        </p:txBody>
      </p:sp>
    </p:spTree>
    <p:extLst>
      <p:ext uri="{BB962C8B-B14F-4D97-AF65-F5344CB8AC3E}">
        <p14:creationId xmlns:p14="http://schemas.microsoft.com/office/powerpoint/2010/main" val="22590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Retrieve a list with all female employees whose first name is Kellie. 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085" y="2185987"/>
            <a:ext cx="8515350" cy="37814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05670" y="2185987"/>
            <a:ext cx="2122998" cy="3822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19607" y="2185987"/>
            <a:ext cx="1215224" cy="3822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754509" y="2035534"/>
            <a:ext cx="339256" cy="7315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1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- exercise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Retrieve a list with all employees whose first name is either Kellie or </a:t>
            </a:r>
            <a:r>
              <a:rPr lang="en-US" sz="4800" b="1" dirty="0" err="1"/>
              <a:t>Aruna</a:t>
            </a:r>
            <a:r>
              <a:rPr lang="en-US" sz="4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073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Retrieve a list with all employees whose first name is either Kellie or </a:t>
            </a:r>
            <a:r>
              <a:rPr lang="en-US" b="1" dirty="0" err="1"/>
              <a:t>Aruna</a:t>
            </a:r>
            <a:r>
              <a:rPr lang="en-US" b="1" dirty="0"/>
              <a:t>.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206" y="2171700"/>
            <a:ext cx="9620250" cy="3810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96786" y="2147557"/>
            <a:ext cx="2631882" cy="4207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157495" y="2147557"/>
            <a:ext cx="2407923" cy="3822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Precedence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operator precedence an SQL rule stating that in the execution of the query, the operator AND is applied first, while the operator OR is applied </a:t>
            </a:r>
            <a:r>
              <a:rPr lang="en-US" dirty="0" smtClean="0"/>
              <a:t>second </a:t>
            </a:r>
          </a:p>
          <a:p>
            <a:endParaRPr lang="en-US" dirty="0"/>
          </a:p>
          <a:p>
            <a:pPr algn="ctr"/>
            <a:r>
              <a:rPr lang="en-US" sz="4000" b="1" dirty="0" smtClean="0">
                <a:solidFill>
                  <a:schemeClr val="accent4"/>
                </a:solidFill>
              </a:rPr>
              <a:t>AND </a:t>
            </a:r>
            <a:r>
              <a:rPr lang="en-US" sz="4000" b="1" dirty="0">
                <a:solidFill>
                  <a:schemeClr val="accent4"/>
                </a:solidFill>
              </a:rPr>
              <a:t>&gt; OR </a:t>
            </a:r>
            <a:endParaRPr lang="en-US" sz="4000" b="1" dirty="0" smtClean="0">
              <a:solidFill>
                <a:schemeClr val="accent4"/>
              </a:solidFill>
            </a:endParaRPr>
          </a:p>
          <a:p>
            <a:endParaRPr lang="en-US" dirty="0"/>
          </a:p>
          <a:p>
            <a:r>
              <a:rPr lang="en-US" dirty="0" smtClean="0"/>
              <a:t>Operator </a:t>
            </a:r>
            <a:r>
              <a:rPr lang="en-US" dirty="0"/>
              <a:t>Precedence regardless of the order in which you use these operators, SQL will always start by reading the conditions around the AND operator</a:t>
            </a:r>
          </a:p>
        </p:txBody>
      </p:sp>
    </p:spTree>
    <p:extLst>
      <p:ext uri="{BB962C8B-B14F-4D97-AF65-F5344CB8AC3E}">
        <p14:creationId xmlns:p14="http://schemas.microsoft.com/office/powerpoint/2010/main" val="32009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</a:t>
            </a:r>
            <a:r>
              <a:rPr lang="en-US" dirty="0" smtClean="0"/>
              <a:t>Precedence-</a:t>
            </a:r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Retrieve a list with all female employees whose first name is either Kellie or </a:t>
            </a:r>
            <a:r>
              <a:rPr lang="en-US" sz="4400" b="1" dirty="0" err="1"/>
              <a:t>Aruna</a:t>
            </a:r>
            <a:r>
              <a:rPr lang="en-US" sz="4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17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2474484"/>
            <a:ext cx="9872663" cy="3204432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1486892" y="683812"/>
            <a:ext cx="8452237" cy="6345141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4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59" y="1898994"/>
            <a:ext cx="11325225" cy="3914775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1486892" y="683812"/>
            <a:ext cx="8452237" cy="6345141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55" y="240649"/>
            <a:ext cx="11728049" cy="6422543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9962984" y="2830664"/>
            <a:ext cx="954157" cy="19003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554160" y="1907334"/>
            <a:ext cx="3257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Look Here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840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Retrieve a list with all female employees whose first name is either Kellie or </a:t>
            </a:r>
            <a:r>
              <a:rPr lang="en-US" b="1" dirty="0" err="1"/>
              <a:t>Aruna</a:t>
            </a:r>
            <a:r>
              <a:rPr lang="en-US" b="1" dirty="0"/>
              <a:t>.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23754"/>
            <a:ext cx="9249878" cy="427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9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Retrieve a list with all female employees whose first name is either Kellie or </a:t>
            </a:r>
            <a:r>
              <a:rPr lang="en-US" b="1" dirty="0" err="1"/>
              <a:t>Aruna</a:t>
            </a:r>
            <a:r>
              <a:rPr lang="en-US" b="1" dirty="0"/>
              <a:t>.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754" y="2363421"/>
            <a:ext cx="9872663" cy="35468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21204" y="2844196"/>
            <a:ext cx="2002956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other way 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05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 </a:t>
            </a:r>
            <a:r>
              <a:rPr lang="en-US" dirty="0"/>
              <a:t>all individuals from the “employees” table, whose first name is either “Denis</a:t>
            </a:r>
            <a:r>
              <a:rPr lang="en-US" dirty="0" smtClean="0"/>
              <a:t>”, </a:t>
            </a:r>
            <a:r>
              <a:rPr lang="en-US" dirty="0"/>
              <a:t>or “Elvis</a:t>
            </a:r>
            <a:r>
              <a:rPr lang="en-US" dirty="0" smtClean="0"/>
              <a:t>”,</a:t>
            </a:r>
            <a:r>
              <a:rPr lang="en-US" dirty="0"/>
              <a:t> </a:t>
            </a:r>
            <a:r>
              <a:rPr lang="en-US" dirty="0" smtClean="0"/>
              <a:t>or ”</a:t>
            </a:r>
            <a:r>
              <a:rPr lang="en-US" dirty="0" err="1" smtClean="0"/>
              <a:t>Aruna</a:t>
            </a:r>
            <a:r>
              <a:rPr lang="en-US" dirty="0" smtClean="0"/>
              <a:t>” 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588" y="2353586"/>
            <a:ext cx="10368076" cy="328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1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any way by which we have not to use multiple “OR”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31" y="2250218"/>
            <a:ext cx="3845781" cy="3845781"/>
          </a:xfrm>
        </p:spPr>
      </p:pic>
    </p:spTree>
    <p:extLst>
      <p:ext uri="{BB962C8B-B14F-4D97-AF65-F5344CB8AC3E}">
        <p14:creationId xmlns:p14="http://schemas.microsoft.com/office/powerpoint/2010/main" val="34434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849" y="445273"/>
            <a:ext cx="7964423" cy="1960753"/>
          </a:xfrm>
        </p:spPr>
        <p:txBody>
          <a:bodyPr/>
          <a:lstStyle/>
          <a:p>
            <a:r>
              <a:rPr lang="en-US" dirty="0" smtClean="0"/>
              <a:t>Yes, The “</a:t>
            </a:r>
            <a:r>
              <a:rPr lang="en-US" b="1" dirty="0" smtClean="0">
                <a:solidFill>
                  <a:schemeClr val="accent4"/>
                </a:solidFill>
              </a:rPr>
              <a:t>IN</a:t>
            </a:r>
            <a:r>
              <a:rPr lang="en-US" dirty="0" smtClean="0"/>
              <a:t>” OPERATOR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83" y="2963476"/>
            <a:ext cx="10524838" cy="255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4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- NOT IN - 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Use the IN operator to select all individuals from the “employees” table, whose first name is either “Denis”, or “Elvis”, or ”</a:t>
            </a:r>
            <a:r>
              <a:rPr lang="en-US" sz="3600" b="1" dirty="0" err="1"/>
              <a:t>Aruna</a:t>
            </a:r>
            <a:r>
              <a:rPr lang="en-US" sz="3600" b="1" dirty="0" smtClean="0"/>
              <a:t>”.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7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Use the IN operator to select all individuals from the “employees” table, whose first name is either “Denis”, or “Elvis”, or ”</a:t>
            </a:r>
            <a:r>
              <a:rPr lang="en-US" sz="4000" b="1" dirty="0" err="1"/>
              <a:t>Aruna</a:t>
            </a:r>
            <a:r>
              <a:rPr lang="en-US" sz="4000" b="1" dirty="0"/>
              <a:t>”.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994" y="2195512"/>
            <a:ext cx="92106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6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- NOT IN - exercise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Extract all records from the ‘employees’ table, aside from those with employees named </a:t>
            </a:r>
            <a:r>
              <a:rPr lang="en-US" sz="2800" b="1" dirty="0" err="1" smtClean="0">
                <a:solidFill>
                  <a:srgbClr val="FF0000"/>
                </a:solidFill>
              </a:rPr>
              <a:t>Elvis,Denis</a:t>
            </a:r>
            <a:r>
              <a:rPr lang="en-US" sz="2800" b="1" dirty="0" smtClean="0">
                <a:solidFill>
                  <a:srgbClr val="FF0000"/>
                </a:solidFill>
              </a:rPr>
              <a:t> or </a:t>
            </a:r>
            <a:r>
              <a:rPr lang="en-US" sz="2800" b="1" dirty="0" err="1" smtClean="0">
                <a:solidFill>
                  <a:srgbClr val="FF0000"/>
                </a:solidFill>
              </a:rPr>
              <a:t>Aruna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Explosion 2 4"/>
          <p:cNvSpPr/>
          <p:nvPr/>
        </p:nvSpPr>
        <p:spPr>
          <a:xfrm rot="342146">
            <a:off x="2512937" y="2753365"/>
            <a:ext cx="8670353" cy="312564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Can we use “OR” here???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03" y="2806810"/>
            <a:ext cx="2712394" cy="2712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5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Extract all records from the ‘employees’ table, aside from those with employees named </a:t>
            </a:r>
            <a:r>
              <a:rPr lang="en-US" sz="3200" b="1" dirty="0" err="1"/>
              <a:t>Elvis,Denis</a:t>
            </a:r>
            <a:r>
              <a:rPr lang="en-US" sz="3200" b="1" dirty="0"/>
              <a:t> or </a:t>
            </a:r>
            <a:r>
              <a:rPr lang="en-US" sz="3200" b="1" dirty="0" err="1"/>
              <a:t>Aruna</a:t>
            </a:r>
            <a:r>
              <a:rPr lang="en-US" sz="3200" b="1" dirty="0"/>
              <a:t>.</a:t>
            </a:r>
            <a:br>
              <a:rPr lang="en-US" sz="3200" b="1" dirty="0"/>
            </a:b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119" y="1965960"/>
            <a:ext cx="735057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- NOT LIKE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Working with the “employees” table, use the LIKE operator to select the data about all individuals, whose first name starts with “</a:t>
            </a:r>
            <a:r>
              <a:rPr lang="en-US" sz="3200" b="1" dirty="0">
                <a:solidFill>
                  <a:srgbClr val="FF0000"/>
                </a:solidFill>
              </a:rPr>
              <a:t>Mark</a:t>
            </a:r>
            <a:r>
              <a:rPr lang="en-US" sz="3200" b="1" dirty="0"/>
              <a:t>”; </a:t>
            </a:r>
            <a:r>
              <a:rPr lang="en-US" sz="3200" b="1" u="sng" dirty="0">
                <a:solidFill>
                  <a:schemeClr val="bg2">
                    <a:lumMod val="10000"/>
                  </a:schemeClr>
                </a:solidFill>
              </a:rPr>
              <a:t>specify that the name can be succeeded by any sequence of characters.</a:t>
            </a:r>
          </a:p>
        </p:txBody>
      </p:sp>
    </p:spTree>
    <p:extLst>
      <p:ext uri="{BB962C8B-B14F-4D97-AF65-F5344CB8AC3E}">
        <p14:creationId xmlns:p14="http://schemas.microsoft.com/office/powerpoint/2010/main" val="7014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DATABASE [IF NOT EXISTS] sales</a:t>
            </a:r>
            <a:r>
              <a:rPr lang="en-US" dirty="0" smtClean="0"/>
              <a:t>;</a:t>
            </a:r>
          </a:p>
          <a:p>
            <a:r>
              <a:rPr lang="en-US" dirty="0"/>
              <a:t>CREATE TABLE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table_name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/>
              <a:t>(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column_1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data_type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constraints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column_2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data_type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constraints</a:t>
            </a:r>
            <a:r>
              <a:rPr lang="en-US" dirty="0" smtClean="0"/>
              <a:t>, </a:t>
            </a:r>
            <a:r>
              <a:rPr lang="en-US" dirty="0"/>
              <a:t>…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column_n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data_type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constraints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839" y="3586038"/>
            <a:ext cx="5206651" cy="230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would need a wildcard character whenever you wished to put “anything” on its </a:t>
            </a:r>
            <a:r>
              <a:rPr lang="en-US" dirty="0" smtClean="0"/>
              <a:t>place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50" y="2733675"/>
            <a:ext cx="37719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2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345" y="532158"/>
            <a:ext cx="2085415" cy="165936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2669930"/>
            <a:ext cx="9872663" cy="28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1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8" y="571293"/>
            <a:ext cx="1706093" cy="156242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3531" y="2528887"/>
            <a:ext cx="89916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367" y="2626976"/>
            <a:ext cx="10859929" cy="2915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9" y="384396"/>
            <a:ext cx="1712387" cy="14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38970"/>
            <a:ext cx="9875520" cy="1356360"/>
          </a:xfrm>
        </p:spPr>
        <p:txBody>
          <a:bodyPr>
            <a:noAutofit/>
          </a:bodyPr>
          <a:lstStyle/>
          <a:p>
            <a:r>
              <a:rPr lang="en-US" sz="2800" b="1" dirty="0"/>
              <a:t>Working with the “employees” table, use the LIKE operator to select the data about all individuals, whose first name starts with “</a:t>
            </a:r>
            <a:r>
              <a:rPr lang="en-US" sz="2800" b="1" dirty="0">
                <a:solidFill>
                  <a:srgbClr val="FF0000"/>
                </a:solidFill>
              </a:rPr>
              <a:t>Mark</a:t>
            </a:r>
            <a:r>
              <a:rPr lang="en-US" sz="2800" b="1" dirty="0"/>
              <a:t>”; </a:t>
            </a:r>
            <a:r>
              <a:rPr lang="en-US" sz="2800" b="1" u="sng" dirty="0">
                <a:solidFill>
                  <a:schemeClr val="bg2">
                    <a:lumMod val="10000"/>
                  </a:schemeClr>
                </a:solidFill>
              </a:rPr>
              <a:t>specify that the name can be succeeded by any sequence of characters.</a:t>
            </a:r>
            <a:br>
              <a:rPr lang="en-US" sz="2800" b="1" u="sng" dirty="0">
                <a:solidFill>
                  <a:schemeClr val="bg2">
                    <a:lumMod val="10000"/>
                  </a:schemeClr>
                </a:solidFill>
              </a:rPr>
            </a:b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085" y="2558166"/>
            <a:ext cx="77533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3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- NOT LIKE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Retrieve a list with all employees who have been hired in the </a:t>
            </a:r>
            <a:r>
              <a:rPr lang="en-US" sz="2800" b="1" dirty="0">
                <a:solidFill>
                  <a:srgbClr val="FF0000"/>
                </a:solidFill>
              </a:rPr>
              <a:t>year 2000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328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a list with all employees who have been hired in the </a:t>
            </a:r>
            <a:r>
              <a:rPr lang="en-US" b="1" dirty="0">
                <a:solidFill>
                  <a:srgbClr val="FF0000"/>
                </a:solidFill>
              </a:rPr>
              <a:t>year 2000</a:t>
            </a:r>
            <a:r>
              <a:rPr lang="en-US" dirty="0"/>
              <a:t>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181" y="2162175"/>
            <a:ext cx="84963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Retrieve a list with all employees whose employee number is written with 5 characters, and starts with “1000”.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269" y="2228850"/>
            <a:ext cx="78581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3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list </a:t>
            </a:r>
            <a:r>
              <a:rPr lang="en-US" dirty="0"/>
              <a:t>containing the names of employees that </a:t>
            </a:r>
            <a:r>
              <a:rPr lang="en-US" dirty="0">
                <a:solidFill>
                  <a:srgbClr val="FF0000"/>
                </a:solidFill>
              </a:rPr>
              <a:t>do not contain “Jack”.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806" y="2271712"/>
            <a:ext cx="84010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BETWEEN - AND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all the information from the “salaries” table regarding </a:t>
            </a:r>
            <a:r>
              <a:rPr lang="en-US" dirty="0">
                <a:solidFill>
                  <a:srgbClr val="FF0000"/>
                </a:solidFill>
              </a:rPr>
              <a:t>contracts from 66,000 to 70,000 dollars per year.</a:t>
            </a:r>
          </a:p>
        </p:txBody>
      </p:sp>
    </p:spTree>
    <p:extLst>
      <p:ext uri="{BB962C8B-B14F-4D97-AF65-F5344CB8AC3E}">
        <p14:creationId xmlns:p14="http://schemas.microsoft.com/office/powerpoint/2010/main" val="2136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xplosion 2 8"/>
          <p:cNvSpPr/>
          <p:nvPr/>
        </p:nvSpPr>
        <p:spPr>
          <a:xfrm>
            <a:off x="4902518" y="1862104"/>
            <a:ext cx="5648863" cy="2940484"/>
          </a:xfrm>
          <a:prstGeom prst="irregularSeal2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Databases and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sales</a:t>
            </a:r>
            <a:r>
              <a:rPr lang="en-US" dirty="0" smtClean="0"/>
              <a:t>;</a:t>
            </a:r>
          </a:p>
          <a:p>
            <a:r>
              <a:rPr lang="en-US" dirty="0"/>
              <a:t>SELECT * FROM customers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dirty="0" smtClean="0"/>
              <a:t>OR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sz="3200" b="1" dirty="0" err="1"/>
              <a:t>sales.customers</a:t>
            </a:r>
            <a:r>
              <a:rPr lang="en-US" sz="3200" b="1" dirty="0"/>
              <a:t>;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365266" y="3466769"/>
            <a:ext cx="1971924" cy="121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705723" y="2800358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this “.”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27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28" y="943555"/>
            <a:ext cx="9875520" cy="135636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Select all the information from the “salaries” table regarding </a:t>
            </a:r>
            <a:r>
              <a:rPr lang="en-US" sz="4000" dirty="0">
                <a:solidFill>
                  <a:srgbClr val="FF0000"/>
                </a:solidFill>
              </a:rPr>
              <a:t>contracts from 66,000 to 70,000 dollars per year.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681" y="2214562"/>
            <a:ext cx="81153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Retrieve a list with all individuals whose employee number is </a:t>
            </a:r>
            <a:r>
              <a:rPr lang="en-US" b="1" dirty="0">
                <a:solidFill>
                  <a:srgbClr val="FF0000"/>
                </a:solidFill>
              </a:rPr>
              <a:t>not between ‘10004’ and ‘10012’.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956" y="2146313"/>
            <a:ext cx="9048750" cy="38766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717482" y="3522428"/>
            <a:ext cx="803081" cy="230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42666" y="3770243"/>
            <a:ext cx="803081" cy="230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8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names of all departments with numbers between ‘d003’ and ‘d006’.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344" y="2843212"/>
            <a:ext cx="81819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NOT NULL - IS NULL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Select the names of all departments whose department number value is not null.</a:t>
            </a:r>
          </a:p>
        </p:txBody>
      </p:sp>
    </p:spTree>
    <p:extLst>
      <p:ext uri="{BB962C8B-B14F-4D97-AF65-F5344CB8AC3E}">
        <p14:creationId xmlns:p14="http://schemas.microsoft.com/office/powerpoint/2010/main" val="361778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Select the names of all departments whose department number value is not null.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031" y="2328862"/>
            <a:ext cx="63246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3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comparison </a:t>
            </a:r>
            <a:r>
              <a:rPr lang="en-US" dirty="0" smtClean="0"/>
              <a:t>operators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90676"/>
            <a:ext cx="8684812" cy="49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8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comparison operators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253656"/>
            <a:ext cx="9875520" cy="135636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Retrieve a list with data about all female employees who were hired in the year 2000 or after.</a:t>
            </a:r>
            <a:br>
              <a:rPr lang="en-US" dirty="0"/>
            </a:br>
            <a:r>
              <a:rPr lang="en-US" b="1" i="1" dirty="0">
                <a:solidFill>
                  <a:srgbClr val="FF0000"/>
                </a:solidFill>
              </a:rPr>
              <a:t>Hint: If you solve the task correctly, SQL should return 7 rows.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511" y="2185416"/>
            <a:ext cx="10691283" cy="39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a list with all employees’ salaries higher than $150,000 per annum.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448" y="2057400"/>
            <a:ext cx="993952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3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DISTINCT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3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www.dropbox.com/s/znmjrtlae6vt4zi/employees.sql?dl=0</a:t>
            </a:r>
            <a:r>
              <a:rPr lang="en-US" dirty="0" smtClean="0"/>
              <a:t>  (Employees)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drive.google.com/open?id=1WDUzJg9EoxUi7FMrQL8jGJRQeunNZcCO</a:t>
            </a:r>
            <a:r>
              <a:rPr lang="en-US" dirty="0" smtClean="0"/>
              <a:t>  (</a:t>
            </a:r>
            <a:r>
              <a:rPr lang="en-US" dirty="0" err="1" smtClean="0"/>
              <a:t>OnlineStore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 a list with all different “hire dates” from the “employees” table.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152" y="2057400"/>
            <a:ext cx="708846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3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Aggregate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they are applied on multiple rows of a single column of a table </a:t>
            </a:r>
            <a:r>
              <a:rPr lang="en-US" sz="2400" b="1" dirty="0" smtClean="0"/>
              <a:t>and return </a:t>
            </a:r>
            <a:r>
              <a:rPr lang="en-US" sz="2400" b="1" dirty="0"/>
              <a:t>an output of a single </a:t>
            </a:r>
            <a:r>
              <a:rPr lang="en-US" sz="2400" b="1" dirty="0" smtClean="0"/>
              <a:t>value</a:t>
            </a:r>
          </a:p>
          <a:p>
            <a:endParaRPr lang="en-US" sz="2400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04" y="2816219"/>
            <a:ext cx="6756829" cy="33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8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</a:t>
            </a:r>
            <a:r>
              <a:rPr lang="en-US" dirty="0"/>
              <a:t>functions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0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How many </a:t>
            </a:r>
            <a:r>
              <a:rPr lang="en-US" sz="3600" dirty="0"/>
              <a:t>annual contracts with a value </a:t>
            </a:r>
            <a:r>
              <a:rPr lang="en-US" sz="3600" dirty="0">
                <a:solidFill>
                  <a:srgbClr val="FF0000"/>
                </a:solidFill>
              </a:rPr>
              <a:t>higher than or equal to $100,000</a:t>
            </a:r>
            <a:r>
              <a:rPr lang="en-US" sz="3600" dirty="0"/>
              <a:t> have been registered in the salaries table?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738" y="2523744"/>
            <a:ext cx="9368044" cy="23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6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36448"/>
            <a:ext cx="9875520" cy="13563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many managers </a:t>
            </a:r>
            <a:r>
              <a:rPr lang="en-US" dirty="0"/>
              <a:t>do we have in the </a:t>
            </a:r>
            <a:r>
              <a:rPr lang="en-US" dirty="0">
                <a:solidFill>
                  <a:srgbClr val="FF0000"/>
                </a:solidFill>
              </a:rPr>
              <a:t>“employees” database</a:t>
            </a:r>
            <a:r>
              <a:rPr lang="en-US" dirty="0"/>
              <a:t>? </a:t>
            </a:r>
            <a:r>
              <a:rPr lang="en-US" u="sng" dirty="0">
                <a:solidFill>
                  <a:schemeClr val="accent5"/>
                </a:solidFill>
              </a:rPr>
              <a:t>Use the star symbol (*) in your code to solve this exercise.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891" y="2432304"/>
            <a:ext cx="9701629" cy="291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9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0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all data from the “employees” table, </a:t>
            </a:r>
            <a:r>
              <a:rPr lang="en-US" dirty="0">
                <a:solidFill>
                  <a:schemeClr val="accent5"/>
                </a:solidFill>
              </a:rPr>
              <a:t>ordering it by “hire date” </a:t>
            </a:r>
            <a:r>
              <a:rPr lang="en-US" dirty="0"/>
              <a:t>in descending order.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032" y="1771829"/>
            <a:ext cx="8471249" cy="417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4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/>
              <a:t>BY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636" y="2194560"/>
            <a:ext cx="10408355" cy="32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6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/>
              <a:t>BY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93" y="1965960"/>
            <a:ext cx="54959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3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/>
              <a:t>BY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2409219"/>
            <a:ext cx="10735056" cy="28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8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Load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use are using Command Line Client</a:t>
            </a:r>
          </a:p>
          <a:p>
            <a:r>
              <a:rPr lang="en-US" dirty="0"/>
              <a:t>source </a:t>
            </a:r>
            <a:r>
              <a:rPr lang="en-US" b="1" u="sng" dirty="0">
                <a:solidFill>
                  <a:srgbClr val="FF0000"/>
                </a:solidFill>
              </a:rPr>
              <a:t>C:\Users\A\Desktop\DS Interview-personal\</a:t>
            </a:r>
            <a:r>
              <a:rPr lang="en-US" b="1" u="sng" dirty="0" err="1">
                <a:solidFill>
                  <a:srgbClr val="FF0000"/>
                </a:solidFill>
              </a:rPr>
              <a:t>Sqldata</a:t>
            </a:r>
            <a:r>
              <a:rPr lang="en-US" dirty="0" err="1"/>
              <a:t>.sql</a:t>
            </a:r>
            <a:r>
              <a:rPr lang="en-US" dirty="0"/>
              <a:t>;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 you are using workbench simply open the file and run it</a:t>
            </a:r>
          </a:p>
          <a:p>
            <a:r>
              <a:rPr lang="en-US" sz="2800" b="1" dirty="0" smtClean="0">
                <a:solidFill>
                  <a:srgbClr val="C00000"/>
                </a:solidFill>
              </a:rPr>
              <a:t>Make sure your server is working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43" y="3824287"/>
            <a:ext cx="7972425" cy="504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3671" y="3128210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This is the location of your File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061861" y="2935705"/>
            <a:ext cx="539015" cy="192505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434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</a:t>
            </a:r>
            <a:r>
              <a:rPr lang="en-US" dirty="0"/>
              <a:t>BY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Get the list of </a:t>
            </a:r>
            <a:r>
              <a:rPr lang="en-US" sz="2400" dirty="0" smtClean="0"/>
              <a:t>Frist name and the </a:t>
            </a:r>
            <a:r>
              <a:rPr lang="en-US" sz="2400" dirty="0" smtClean="0">
                <a:solidFill>
                  <a:srgbClr val="FF0000"/>
                </a:solidFill>
              </a:rPr>
              <a:t>number of times</a:t>
            </a:r>
            <a:r>
              <a:rPr lang="en-US" sz="2400" dirty="0" smtClean="0"/>
              <a:t> they have appeared in the table.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60" y="2783014"/>
            <a:ext cx="98107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ALIASES- </a:t>
            </a:r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Get the list of </a:t>
            </a:r>
            <a:r>
              <a:rPr lang="en-US" sz="2400" dirty="0" smtClean="0"/>
              <a:t>Frist name and the </a:t>
            </a:r>
            <a:r>
              <a:rPr lang="en-US" sz="2400" dirty="0" smtClean="0">
                <a:solidFill>
                  <a:srgbClr val="FF0000"/>
                </a:solidFill>
              </a:rPr>
              <a:t>number of times</a:t>
            </a:r>
            <a:r>
              <a:rPr lang="en-US" sz="2400" dirty="0" smtClean="0"/>
              <a:t> they have appeared in the table and </a:t>
            </a:r>
            <a:r>
              <a:rPr lang="en-US" sz="2400" b="1" dirty="0" smtClean="0">
                <a:solidFill>
                  <a:srgbClr val="FF0000"/>
                </a:solidFill>
              </a:rPr>
              <a:t>make the count filed as </a:t>
            </a:r>
            <a:r>
              <a:rPr lang="en-US" sz="2400" b="1" dirty="0" err="1" smtClean="0">
                <a:solidFill>
                  <a:srgbClr val="FF0000"/>
                </a:solidFill>
              </a:rPr>
              <a:t>first_name_count</a:t>
            </a:r>
            <a:r>
              <a:rPr lang="en-US" sz="2400" b="1" dirty="0" smtClean="0">
                <a:solidFill>
                  <a:srgbClr val="FF0000"/>
                </a:solidFill>
              </a:rPr>
              <a:t>.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7" y="2811208"/>
            <a:ext cx="115347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656" y="701040"/>
            <a:ext cx="11049000" cy="5288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the list of </a:t>
            </a:r>
            <a:r>
              <a:rPr lang="en-US" dirty="0"/>
              <a:t>Frist name which has appeared </a:t>
            </a:r>
            <a:r>
              <a:rPr lang="en-US" dirty="0">
                <a:solidFill>
                  <a:srgbClr val="FF0000"/>
                </a:solidFill>
              </a:rPr>
              <a:t>more than 200 times but less than 220 times.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5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0" y="1344168"/>
            <a:ext cx="6361957" cy="4751832"/>
          </a:xfrm>
        </p:spPr>
      </p:pic>
    </p:spTree>
    <p:extLst>
      <p:ext uri="{BB962C8B-B14F-4D97-AF65-F5344CB8AC3E}">
        <p14:creationId xmlns:p14="http://schemas.microsoft.com/office/powerpoint/2010/main" val="378296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11" y="2752344"/>
            <a:ext cx="11506897" cy="27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7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0463" y="2057400"/>
            <a:ext cx="561773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560" y="1965960"/>
            <a:ext cx="9872663" cy="784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08" y="3322320"/>
            <a:ext cx="10719648" cy="270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2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HAVING- </a:t>
            </a:r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Get the list of </a:t>
            </a:r>
            <a:r>
              <a:rPr lang="en-US" sz="2400" dirty="0" smtClean="0"/>
              <a:t>Frist name which has appeared </a:t>
            </a:r>
            <a:r>
              <a:rPr lang="en-US" sz="2400" dirty="0" smtClean="0">
                <a:solidFill>
                  <a:srgbClr val="FF0000"/>
                </a:solidFill>
              </a:rPr>
              <a:t>more than 200 times but less than 220 times.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861" y="2828999"/>
            <a:ext cx="7588187" cy="362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4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all employees whose average salary is higher than $120,000 per annum.</a:t>
            </a:r>
            <a:br>
              <a:rPr lang="en-US" dirty="0"/>
            </a:br>
            <a:r>
              <a:rPr lang="en-US" b="1" i="1" dirty="0">
                <a:solidFill>
                  <a:srgbClr val="FF0000"/>
                </a:solidFill>
              </a:rPr>
              <a:t>Hint: You should obtain 101 records</a:t>
            </a:r>
            <a:r>
              <a:rPr lang="en-US" dirty="0"/>
              <a:t>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802" y="2057400"/>
            <a:ext cx="633505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6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Extract a list of all first names that are encountered less than 200 times. Let the data refer to people hired after 1</a:t>
            </a:r>
            <a:r>
              <a:rPr lang="en-US" baseline="30000" dirty="0" smtClean="0"/>
              <a:t>st</a:t>
            </a:r>
            <a:r>
              <a:rPr lang="en-US" dirty="0" smtClean="0"/>
              <a:t> –Jan-1999.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328" y="2057400"/>
            <a:ext cx="902512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- FROM -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/>
              <a:t>Select the information from the “</a:t>
            </a:r>
            <a:r>
              <a:rPr lang="en-US" sz="4400" b="1" dirty="0" err="1"/>
              <a:t>dept_no</a:t>
            </a:r>
            <a:r>
              <a:rPr lang="en-US" sz="4400" b="1" dirty="0"/>
              <a:t>” column of the “departments” table.</a:t>
            </a:r>
          </a:p>
          <a:p>
            <a:r>
              <a:rPr lang="en-US" sz="4400" b="1" dirty="0"/>
              <a:t>Select all data from the “departments” 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6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672" y="2849880"/>
            <a:ext cx="2816352" cy="852488"/>
          </a:xfrm>
        </p:spPr>
        <p:txBody>
          <a:bodyPr/>
          <a:lstStyle/>
          <a:p>
            <a:r>
              <a:rPr lang="en-US" dirty="0" smtClean="0"/>
              <a:t>VS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2082" y="609600"/>
            <a:ext cx="4667250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411" y="3976306"/>
            <a:ext cx="4133850" cy="16668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34056" y="1755648"/>
            <a:ext cx="859536" cy="7018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184648" y="5102352"/>
            <a:ext cx="676656" cy="722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the difference?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725" y="2263526"/>
            <a:ext cx="9353550" cy="30099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01368" y="3947546"/>
            <a:ext cx="9217152" cy="1325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07354" y="5570992"/>
            <a:ext cx="6599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Same Result, Cool!!!!!</a:t>
            </a:r>
          </a:p>
        </p:txBody>
      </p:sp>
    </p:spTree>
    <p:extLst>
      <p:ext uri="{BB962C8B-B14F-4D97-AF65-F5344CB8AC3E}">
        <p14:creationId xmlns:p14="http://schemas.microsoft.com/office/powerpoint/2010/main" val="236855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Do Another 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4241" y="2393879"/>
            <a:ext cx="7707169" cy="31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00" y="1344168"/>
            <a:ext cx="6361957" cy="4751832"/>
          </a:xfrm>
        </p:spPr>
      </p:pic>
    </p:spTree>
    <p:extLst>
      <p:ext uri="{BB962C8B-B14F-4D97-AF65-F5344CB8AC3E}">
        <p14:creationId xmlns:p14="http://schemas.microsoft.com/office/powerpoint/2010/main" val="37810128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906" y="2590800"/>
            <a:ext cx="60388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5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of Thumb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706" y="3181350"/>
            <a:ext cx="5429250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97" y="269483"/>
            <a:ext cx="2911867" cy="29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2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919" y="2756899"/>
            <a:ext cx="9875520" cy="135636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WHERE vs HAVING - Part II - exercise</a:t>
            </a:r>
            <a:r>
              <a:rPr lang="en-US" dirty="0"/>
              <a:t/>
            </a:r>
            <a:br>
              <a:rPr lang="en-US" dirty="0"/>
            </a:br>
            <a:r>
              <a:rPr lang="en-US" sz="5300" b="1" dirty="0">
                <a:solidFill>
                  <a:srgbClr val="FF0000"/>
                </a:solidFill>
              </a:rPr>
              <a:t>Select the employee numbers of all individuals who have signed more than 1 contract after the 1</a:t>
            </a:r>
            <a:r>
              <a:rPr lang="en-US" sz="5300" b="1" baseline="30000" dirty="0">
                <a:solidFill>
                  <a:srgbClr val="FF0000"/>
                </a:solidFill>
              </a:rPr>
              <a:t>st</a:t>
            </a:r>
            <a:r>
              <a:rPr lang="en-US" sz="5300" b="1" dirty="0">
                <a:solidFill>
                  <a:srgbClr val="FF0000"/>
                </a:solidFill>
              </a:rPr>
              <a:t> of January 2000.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b="1" i="1" dirty="0">
                <a:solidFill>
                  <a:srgbClr val="00B050"/>
                </a:solidFill>
              </a:rPr>
              <a:t>Hint: To solve this exercise, use the “</a:t>
            </a:r>
            <a:r>
              <a:rPr lang="en-US" b="1" i="1" dirty="0" err="1">
                <a:solidFill>
                  <a:srgbClr val="00B050"/>
                </a:solidFill>
              </a:rPr>
              <a:t>dept_emp</a:t>
            </a:r>
            <a:r>
              <a:rPr lang="en-US" b="1" i="1" dirty="0">
                <a:solidFill>
                  <a:srgbClr val="00B050"/>
                </a:solidFill>
              </a:rPr>
              <a:t>” table.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4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408850"/>
            <a:ext cx="6482993" cy="568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5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What is the total amount of money spent on salaries for all contracts starting after the 1</a:t>
            </a:r>
            <a:r>
              <a:rPr lang="en-US" sz="4800" b="1" baseline="30000" dirty="0">
                <a:solidFill>
                  <a:srgbClr val="00B050"/>
                </a:solidFill>
              </a:rPr>
              <a:t>st</a:t>
            </a:r>
            <a:r>
              <a:rPr lang="en-US" sz="4800" b="1" dirty="0">
                <a:solidFill>
                  <a:srgbClr val="00B050"/>
                </a:solidFill>
              </a:rPr>
              <a:t> of January 1997?</a:t>
            </a:r>
          </a:p>
        </p:txBody>
      </p:sp>
    </p:spTree>
    <p:extLst>
      <p:ext uri="{BB962C8B-B14F-4D97-AF65-F5344CB8AC3E}">
        <p14:creationId xmlns:p14="http://schemas.microsoft.com/office/powerpoint/2010/main" val="357685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106" y="586485"/>
            <a:ext cx="6181479" cy="57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3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Select the information from the “</a:t>
            </a:r>
            <a:r>
              <a:rPr lang="en-US" b="1" dirty="0" err="1"/>
              <a:t>dept_no</a:t>
            </a:r>
            <a:r>
              <a:rPr lang="en-US" b="1" dirty="0"/>
              <a:t>” column of the “departments” table.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632" y="1752626"/>
            <a:ext cx="7312488" cy="418621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54233" y="1630017"/>
            <a:ext cx="1113183" cy="6758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4094922" y="882595"/>
            <a:ext cx="4540195" cy="1423283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4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AVG() - exercise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average annual salary paid to employees who started after the 1</a:t>
            </a:r>
            <a:r>
              <a:rPr lang="en-US" baseline="30000" dirty="0"/>
              <a:t>st</a:t>
            </a:r>
            <a:r>
              <a:rPr lang="en-US" dirty="0"/>
              <a:t> of </a:t>
            </a:r>
            <a:r>
              <a:rPr lang="en-US" dirty="0" smtClean="0"/>
              <a:t>January </a:t>
            </a:r>
            <a:r>
              <a:rPr lang="en-US" dirty="0"/>
              <a:t>1997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419100"/>
            <a:ext cx="108108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0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Round the average amount of money spent on salaries for all contracts that started after the 1</a:t>
            </a:r>
            <a:r>
              <a:rPr lang="en-US" baseline="30000" dirty="0"/>
              <a:t>st</a:t>
            </a:r>
            <a:r>
              <a:rPr lang="en-US" dirty="0"/>
              <a:t> of January 1997 to </a:t>
            </a:r>
            <a:r>
              <a:rPr lang="en-US" dirty="0">
                <a:solidFill>
                  <a:srgbClr val="FF0000"/>
                </a:solidFill>
              </a:rPr>
              <a:t>a precision of </a:t>
            </a:r>
            <a:r>
              <a:rPr lang="en-US" dirty="0" err="1" smtClean="0">
                <a:solidFill>
                  <a:srgbClr val="FF0000"/>
                </a:solidFill>
              </a:rPr>
              <a:t>paise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069" y="2105025"/>
            <a:ext cx="72485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COALESCE()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49" y="2204490"/>
            <a:ext cx="11688621" cy="34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5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 Functions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831741"/>
              </p:ext>
            </p:extLst>
          </p:nvPr>
        </p:nvGraphicFramePr>
        <p:xfrm>
          <a:off x="2007434" y="2044916"/>
          <a:ext cx="8163044" cy="4063568"/>
        </p:xfrm>
        <a:graphic>
          <a:graphicData uri="http://schemas.openxmlformats.org/drawingml/2006/table">
            <a:tbl>
              <a:tblPr/>
              <a:tblGrid>
                <a:gridCol w="3265217"/>
                <a:gridCol w="4897827"/>
              </a:tblGrid>
              <a:tr h="258319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i="0" dirty="0" smtClean="0">
                          <a:effectLst/>
                        </a:rPr>
                        <a:t>Name</a:t>
                      </a:r>
                      <a:endParaRPr lang="en-US" sz="1500" b="1" i="0" dirty="0">
                        <a:effectLst/>
                      </a:endParaRPr>
                    </a:p>
                  </a:txBody>
                  <a:tcPr marL="15751" marR="15751" marT="15751" marB="1575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i="0">
                          <a:effectLst/>
                        </a:rPr>
                        <a:t>Description</a:t>
                      </a:r>
                    </a:p>
                  </a:txBody>
                  <a:tcPr marL="15751" marR="15751" marT="15751" marB="1575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2422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u="none" strike="noStrike" spc="3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2"/>
                        </a:rPr>
                        <a:t>Cume_dist</a:t>
                      </a:r>
                      <a:r>
                        <a:rPr lang="en-US" sz="1500" b="1" u="none" strike="noStrike" spc="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2"/>
                        </a:rPr>
                        <a:t>()</a:t>
                      </a:r>
                      <a:endParaRPr lang="en-US" sz="1500" b="1" spc="3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Cumulative distribution value</a:t>
                      </a: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2422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u="none" strike="noStrike" spc="3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3"/>
                        </a:rPr>
                        <a:t>Dense_rank</a:t>
                      </a:r>
                      <a:r>
                        <a:rPr lang="en-US" sz="1500" b="1" u="none" strike="noStrike" spc="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3"/>
                        </a:rPr>
                        <a:t>()</a:t>
                      </a:r>
                      <a:endParaRPr lang="en-US" sz="1500" b="1" spc="3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Rank of current row within its partition, without gaps</a:t>
                      </a: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2422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u="none" strike="noStrike" spc="3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4"/>
                        </a:rPr>
                        <a:t>First_value</a:t>
                      </a:r>
                      <a:r>
                        <a:rPr lang="en-US" sz="1500" b="1" u="none" strike="noStrike" spc="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4"/>
                        </a:rPr>
                        <a:t>()</a:t>
                      </a:r>
                      <a:endParaRPr lang="en-US" sz="1500" b="1" spc="3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Value of argument from first row of window frame</a:t>
                      </a: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9239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u="none" strike="noStrike" spc="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5"/>
                        </a:rPr>
                        <a:t>Lag()</a:t>
                      </a:r>
                      <a:endParaRPr lang="en-US" sz="1500" b="1" spc="3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Value of argument from row lagging current row within partition</a:t>
                      </a: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2422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u="none" strike="noStrike" spc="3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6"/>
                        </a:rPr>
                        <a:t>Last_value</a:t>
                      </a:r>
                      <a:r>
                        <a:rPr lang="en-US" sz="1500" b="1" u="none" strike="noStrike" spc="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6"/>
                        </a:rPr>
                        <a:t>()</a:t>
                      </a:r>
                      <a:endParaRPr lang="en-US" sz="1500" b="1" spc="3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Value of argument from last row of window frame</a:t>
                      </a: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9239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u="none" strike="noStrike" spc="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7"/>
                        </a:rPr>
                        <a:t>Lead()</a:t>
                      </a:r>
                      <a:endParaRPr lang="en-US" sz="1500" b="1" spc="3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Value of argument from row leading current row within partition</a:t>
                      </a: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2422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u="none" strike="noStrike" spc="3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8"/>
                        </a:rPr>
                        <a:t>Nth_value</a:t>
                      </a:r>
                      <a:r>
                        <a:rPr lang="en-US" sz="1500" b="1" u="none" strike="noStrike" spc="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8"/>
                        </a:rPr>
                        <a:t>()</a:t>
                      </a:r>
                      <a:endParaRPr lang="en-US" sz="1500" b="1" spc="3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Value of argument from N-th row of window frame</a:t>
                      </a: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2422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u="none" strike="noStrike" spc="3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9"/>
                        </a:rPr>
                        <a:t>Ntile</a:t>
                      </a:r>
                      <a:r>
                        <a:rPr lang="en-US" sz="1500" b="1" u="none" strike="noStrike" spc="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9"/>
                        </a:rPr>
                        <a:t>()</a:t>
                      </a:r>
                      <a:endParaRPr lang="en-US" sz="1500" b="1" spc="3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Bucket number of current row within its partition.</a:t>
                      </a: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2422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u="none" strike="noStrike" spc="3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10"/>
                        </a:rPr>
                        <a:t>Percent_rank</a:t>
                      </a:r>
                      <a:r>
                        <a:rPr lang="en-US" sz="1500" b="1" u="none" strike="noStrike" spc="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10"/>
                        </a:rPr>
                        <a:t>()</a:t>
                      </a:r>
                      <a:endParaRPr lang="en-US" sz="1500" b="1" spc="3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Percentage rank value</a:t>
                      </a: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2422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u="none" strike="noStrike" spc="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11"/>
                        </a:rPr>
                        <a:t>Rank()</a:t>
                      </a:r>
                      <a:endParaRPr lang="en-US" sz="1500" b="1" spc="3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>
                          <a:effectLst/>
                        </a:rPr>
                        <a:t>Rank of current row within its partition, with gaps</a:t>
                      </a: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2422">
                <a:tc>
                  <a:txBody>
                    <a:bodyPr/>
                    <a:lstStyle/>
                    <a:p>
                      <a:pPr fontAlgn="base"/>
                      <a:r>
                        <a:rPr lang="en-US" sz="1500" b="1" u="none" strike="noStrike" spc="3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12"/>
                        </a:rPr>
                        <a:t>Row_number</a:t>
                      </a:r>
                      <a:r>
                        <a:rPr lang="en-US" sz="1500" b="1" u="none" strike="noStrike" spc="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hlinkClick r:id="rId12"/>
                        </a:rPr>
                        <a:t>()</a:t>
                      </a:r>
                      <a:endParaRPr lang="en-US" sz="1500" b="1" spc="3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500" dirty="0">
                          <a:effectLst/>
                        </a:rPr>
                        <a:t>Number of current row within its partition</a:t>
                      </a:r>
                    </a:p>
                  </a:txBody>
                  <a:tcPr marL="26252" marR="26252" marT="37803" marB="37803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26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https://codingsight.com/methods-to-rank-rows-in-sql-server-rownumber-rank-denserank-and-ntile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Please refer to above link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dev.mysql.com/doc/refman/8.0/en/window-function-descriptions.html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Link from my SQL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160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</a:t>
            </a:r>
            <a:r>
              <a:rPr lang="en-US" dirty="0" err="1" smtClean="0"/>
              <a:t>Exerecise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Rank all the salaries;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35" y="2790825"/>
            <a:ext cx="51339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228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Exercise-Solution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00" y="1896177"/>
            <a:ext cx="10611543" cy="44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63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Exercise-Solution(The other way)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dirty="0"/>
              <a:t>SELECT</a:t>
            </a:r>
          </a:p>
          <a:p>
            <a:pPr latinLnBrk="1"/>
            <a:r>
              <a:rPr lang="en-US" dirty="0"/>
              <a:t>    *</a:t>
            </a:r>
            <a:r>
              <a:rPr lang="en-US" dirty="0" smtClean="0"/>
              <a:t>,</a:t>
            </a:r>
            <a:endParaRPr lang="en-US" dirty="0"/>
          </a:p>
          <a:p>
            <a:pPr latinLnBrk="1"/>
            <a:r>
              <a:rPr lang="en-US" dirty="0"/>
              <a:t>    RANK() OVER (</a:t>
            </a:r>
          </a:p>
          <a:p>
            <a:pPr latinLnBrk="1"/>
            <a:r>
              <a:rPr lang="en-US" dirty="0"/>
              <a:t>        ORDER BY </a:t>
            </a:r>
            <a:r>
              <a:rPr lang="en-US" dirty="0" smtClean="0"/>
              <a:t>salary </a:t>
            </a:r>
            <a:r>
              <a:rPr lang="en-US" dirty="0" err="1" smtClean="0"/>
              <a:t>desc</a:t>
            </a:r>
            <a:endParaRPr lang="en-US" dirty="0"/>
          </a:p>
          <a:p>
            <a:pPr latinLnBrk="1"/>
            <a:r>
              <a:rPr lang="en-US" dirty="0"/>
              <a:t>    ) </a:t>
            </a:r>
            <a:r>
              <a:rPr lang="en-US" dirty="0" err="1"/>
              <a:t>myrank</a:t>
            </a:r>
            <a:endParaRPr lang="en-US" dirty="0"/>
          </a:p>
          <a:p>
            <a:pPr latinLnBrk="1"/>
            <a:r>
              <a:rPr lang="en-US" dirty="0"/>
              <a:t>FROM</a:t>
            </a:r>
          </a:p>
          <a:p>
            <a:pPr latinLnBrk="1"/>
            <a:r>
              <a:rPr lang="en-US" dirty="0"/>
              <a:t>    </a:t>
            </a:r>
            <a:r>
              <a:rPr lang="en-US" dirty="0" smtClean="0"/>
              <a:t>salaries limit 10;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087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Exercise-Solution(The other way)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919" y="2047775"/>
            <a:ext cx="46955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560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8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Select all data from the “departments” table.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108" y="2233571"/>
            <a:ext cx="5753100" cy="36385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44132" y="2233571"/>
            <a:ext cx="262393" cy="3426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957885" y="962108"/>
            <a:ext cx="357809" cy="114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9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3335</TotalTime>
  <Words>1371</Words>
  <Application>Microsoft Office PowerPoint</Application>
  <PresentationFormat>Widescreen</PresentationFormat>
  <Paragraphs>163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1" baseType="lpstr">
      <vt:lpstr>Corbel</vt:lpstr>
      <vt:lpstr>Basis</vt:lpstr>
      <vt:lpstr>SQL</vt:lpstr>
      <vt:lpstr>PowerPoint Presentation</vt:lpstr>
      <vt:lpstr>Creating a Table</vt:lpstr>
      <vt:lpstr>Using Databases and Tables</vt:lpstr>
      <vt:lpstr>Download DATABASE</vt:lpstr>
      <vt:lpstr>How to Load Database</vt:lpstr>
      <vt:lpstr>SELECT - FROM - exercise</vt:lpstr>
      <vt:lpstr>Select the information from the “dept_no” column of the “departments” table. </vt:lpstr>
      <vt:lpstr>Select all data from the “departments” table. </vt:lpstr>
      <vt:lpstr>WHERE - exercise</vt:lpstr>
      <vt:lpstr>Select all people from the “employees” table whose first name is “Elvis”. </vt:lpstr>
      <vt:lpstr>AND - exercise  </vt:lpstr>
      <vt:lpstr>Retrieve a list with all female employees whose first name is Kellie.  </vt:lpstr>
      <vt:lpstr>OR - exercise</vt:lpstr>
      <vt:lpstr>Retrieve a list with all employees whose first name is either Kellie or Aruna. </vt:lpstr>
      <vt:lpstr>Operator Precedence</vt:lpstr>
      <vt:lpstr>Operator Precedence-exercise</vt:lpstr>
      <vt:lpstr>PowerPoint Presentation</vt:lpstr>
      <vt:lpstr>PowerPoint Presentation</vt:lpstr>
      <vt:lpstr>Retrieve a list with all female employees whose first name is either Kellie or Aruna. </vt:lpstr>
      <vt:lpstr>Retrieve a list with all female employees whose first name is either Kellie or Aruna. </vt:lpstr>
      <vt:lpstr>Select all individuals from the “employees” table, whose first name is either “Denis”, or “Elvis”, or ”Aruna” . </vt:lpstr>
      <vt:lpstr>Is there any way by which we have not to use multiple “OR”</vt:lpstr>
      <vt:lpstr>Yes, The “IN” OPERATOR</vt:lpstr>
      <vt:lpstr>IN - NOT IN - exercise 1</vt:lpstr>
      <vt:lpstr>Use the IN operator to select all individuals from the “employees” table, whose first name is either “Denis”, or “Elvis”, or ”Aruna”. </vt:lpstr>
      <vt:lpstr>IN - NOT IN - exercise 2</vt:lpstr>
      <vt:lpstr>Extract all records from the ‘employees’ table, aside from those with employees named Elvis,Denis or Aruna. </vt:lpstr>
      <vt:lpstr>LIKE - NOT LIKE - exercise</vt:lpstr>
      <vt:lpstr>Wildcard Characters</vt:lpstr>
      <vt:lpstr>PowerPoint Presentation</vt:lpstr>
      <vt:lpstr>PowerPoint Presentation</vt:lpstr>
      <vt:lpstr>PowerPoint Presentation</vt:lpstr>
      <vt:lpstr>Working with the “employees” table, use the LIKE operator to select the data about all individuals, whose first name starts with “Mark”; specify that the name can be succeeded by any sequence of characters. </vt:lpstr>
      <vt:lpstr>LIKE - NOT LIKE - exercise</vt:lpstr>
      <vt:lpstr>Retrieve a list with all employees who have been hired in the year 2000.</vt:lpstr>
      <vt:lpstr>Retrieve a list with all employees whose employee number is written with 5 characters, and starts with “1000”. </vt:lpstr>
      <vt:lpstr>Extract list containing the names of employees that do not contain “Jack”.</vt:lpstr>
      <vt:lpstr>BETWEEN - AND - exercise</vt:lpstr>
      <vt:lpstr>Select all the information from the “salaries” table regarding contracts from 66,000 to 70,000 dollars per year. </vt:lpstr>
      <vt:lpstr>Retrieve a list with all individuals whose employee number is not between ‘10004’ and ‘10012’.</vt:lpstr>
      <vt:lpstr>Select the names of all departments with numbers between ‘d003’ and ‘d006’.</vt:lpstr>
      <vt:lpstr>IS NOT NULL - IS NULL - exercise</vt:lpstr>
      <vt:lpstr>Select the names of all departments whose department number value is not null. </vt:lpstr>
      <vt:lpstr>Other comparison operators</vt:lpstr>
      <vt:lpstr>Other comparison operators - exercise</vt:lpstr>
      <vt:lpstr>Retrieve a list with data about all female employees who were hired in the year 2000 or after. Hint: If you solve the task correctly, SQL should return 7 rows.</vt:lpstr>
      <vt:lpstr>Extract a list with all employees’ salaries higher than $150,000 per annum.</vt:lpstr>
      <vt:lpstr>SELECT DISTINCT - exercise</vt:lpstr>
      <vt:lpstr>Obtain a list with all different “hire dates” from the “employees” table.</vt:lpstr>
      <vt:lpstr> Aggregate Functions</vt:lpstr>
      <vt:lpstr>Aggregate functions - exercise</vt:lpstr>
      <vt:lpstr>How many annual contracts with a value higher than or equal to $100,000 have been registered in the salaries table?</vt:lpstr>
      <vt:lpstr>How many managers do we have in the “employees” database? Use the star symbol (*) in your code to solve this exercise.</vt:lpstr>
      <vt:lpstr>ORDER BY - exercise</vt:lpstr>
      <vt:lpstr>Select all data from the “employees” table, ordering it by “hire date” in descending order.</vt:lpstr>
      <vt:lpstr>GROUP BY </vt:lpstr>
      <vt:lpstr>GROUP BY </vt:lpstr>
      <vt:lpstr>GROUP BY </vt:lpstr>
      <vt:lpstr>GROUP BY - exercise</vt:lpstr>
      <vt:lpstr>ALIASES- exercise</vt:lpstr>
      <vt:lpstr>Get the list of Frist name which has appeared more than 200 times but less than 220 times. </vt:lpstr>
      <vt:lpstr>PowerPoint Presentation</vt:lpstr>
      <vt:lpstr>HAVING</vt:lpstr>
      <vt:lpstr>HAVING</vt:lpstr>
      <vt:lpstr>HAVING</vt:lpstr>
      <vt:lpstr>HAVING- exercise</vt:lpstr>
      <vt:lpstr>Select all employees whose average salary is higher than $120,000 per annum. Hint: You should obtain 101 records.</vt:lpstr>
      <vt:lpstr>Extract a list of all first names that are encountered less than 200 times. Let the data refer to people hired after 1st –Jan-1999.  </vt:lpstr>
      <vt:lpstr>VS</vt:lpstr>
      <vt:lpstr>What was the difference?</vt:lpstr>
      <vt:lpstr>Lets Do Another Example</vt:lpstr>
      <vt:lpstr>PowerPoint Presentation</vt:lpstr>
      <vt:lpstr>PowerPoint Presentation</vt:lpstr>
      <vt:lpstr>Rule of Thumb</vt:lpstr>
      <vt:lpstr>WHERE vs HAVING - Part II - exercise Select the employee numbers of all individuals who have signed more than 1 contract after the 1st of January 2000. Hint: To solve this exercise, use the “dept_emp” table. </vt:lpstr>
      <vt:lpstr>PowerPoint Presentation</vt:lpstr>
      <vt:lpstr>SUM function</vt:lpstr>
      <vt:lpstr>PowerPoint Presentation</vt:lpstr>
      <vt:lpstr>AVG() - exercise  </vt:lpstr>
      <vt:lpstr>Round the average amount of money spent on salaries for all contracts that started after the 1st of January 1997 to a precision of paise.</vt:lpstr>
      <vt:lpstr>COALESCE()</vt:lpstr>
      <vt:lpstr>Window Functions</vt:lpstr>
      <vt:lpstr>Window Functions</vt:lpstr>
      <vt:lpstr>Rank Exerecise</vt:lpstr>
      <vt:lpstr>Rank Exercise-Solution</vt:lpstr>
      <vt:lpstr>Rank Exercise-Solution(The other way)</vt:lpstr>
      <vt:lpstr>Rank Exercise-Solution(The other way)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</dc:title>
  <dc:creator>Amrendra Kumar</dc:creator>
  <cp:lastModifiedBy>Amrendra Kumar</cp:lastModifiedBy>
  <cp:revision>57</cp:revision>
  <dcterms:created xsi:type="dcterms:W3CDTF">2019-11-18T12:43:47Z</dcterms:created>
  <dcterms:modified xsi:type="dcterms:W3CDTF">2020-02-12T09:41:39Z</dcterms:modified>
</cp:coreProperties>
</file>